
<file path=[Content_Types].xml><?xml version="1.0" encoding="utf-8"?>
<Types xmlns="http://schemas.openxmlformats.org/package/2006/content-types">
  <Default Extension="fntdata" ContentType="application/x-fontdata"/>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Lato" panose="020F0502020204030203" pitchFamily="34" charset="0"/>
      <p:regular r:id="rId16"/>
      <p:bold r:id="rId17"/>
      <p:italic r:id="rId18"/>
      <p:boldItalic r:id="rId19"/>
    </p:embeddedFont>
    <p:embeddedFont>
      <p:font typeface="Montserrat" panose="00000500000000000000" pitchFamily="2" charset="0"/>
      <p:regular r:id="rId20"/>
      <p:bold r:id="rId21"/>
      <p:italic r:id="rId22"/>
      <p:boldItalic r:id="rId23"/>
    </p:embeddedFont>
    <p:embeddedFont>
      <p:font typeface="Roboto" panose="020000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7" d="100"/>
          <a:sy n="157" d="100"/>
        </p:scale>
        <p:origin x="1422" y="13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theme" Target="theme/theme1.xml"/></Relationships>
</file>

<file path=ppt/media/image1.png>
</file>

<file path=ppt/media/image2.png>
</file>

<file path=ppt/media/media1.mp3>
</file>

<file path=ppt/media/media10.mp3>
</file>

<file path=ppt/media/media11.mp3>
</file>

<file path=ppt/media/media12.mp3>
</file>

<file path=ppt/media/media13.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e953983de2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e953983de2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e953983de2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1e953983de2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1e953983de2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1e953983de2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1e953983de2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1e953983de2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1e953983de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1e953983de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1e953983de2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1e953983de2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28fe9edd4d3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28fe9edd4d3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1e953983de2_0_6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1e953983de2_0_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1e953983de2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1e953983de2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1e953983de2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1e953983de2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e953983de2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1e953983de2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e953983de2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1e953983de2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p3"/><Relationship Id="rId1" Type="http://schemas.microsoft.com/office/2007/relationships/media" Target="../media/media11.mp3"/><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p3"/><Relationship Id="rId1" Type="http://schemas.microsoft.com/office/2007/relationships/media" Target="../media/media12.mp3"/><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hyperlink" Target="https://www.youtube.com/watch?v=MwPjvJ9ulSc" TargetMode="External"/><Relationship Id="rId3" Type="http://schemas.openxmlformats.org/officeDocument/2006/relationships/slideLayout" Target="../slideLayouts/slideLayout3.xml"/><Relationship Id="rId7" Type="http://schemas.openxmlformats.org/officeDocument/2006/relationships/hyperlink" Target="https://www.youtube.com/watch?v=YbXHU7W7Its" TargetMode="External"/><Relationship Id="rId2" Type="http://schemas.openxmlformats.org/officeDocument/2006/relationships/audio" Target="../media/media13.mp3"/><Relationship Id="rId1" Type="http://schemas.microsoft.com/office/2007/relationships/media" Target="../media/media13.mp3"/><Relationship Id="rId6" Type="http://schemas.openxmlformats.org/officeDocument/2006/relationships/hyperlink" Target="https://www.youtube.com/watch?v=9t-SPC7Tczc" TargetMode="External"/><Relationship Id="rId11" Type="http://schemas.openxmlformats.org/officeDocument/2006/relationships/image" Target="../media/image1.png"/><Relationship Id="rId5" Type="http://schemas.openxmlformats.org/officeDocument/2006/relationships/hyperlink" Target="https://www.youtube.com/watch?v=FkrpUaGThTQ" TargetMode="External"/><Relationship Id="rId10" Type="http://schemas.openxmlformats.org/officeDocument/2006/relationships/hyperlink" Target="https://www.cs.bham.ac.uk/~exr/lectures/opsys/10_11/lectures/os-dev.pdf" TargetMode="External"/><Relationship Id="rId4" Type="http://schemas.openxmlformats.org/officeDocument/2006/relationships/notesSlide" Target="../notesSlides/notesSlide13.xml"/><Relationship Id="rId9" Type="http://schemas.openxmlformats.org/officeDocument/2006/relationships/hyperlink" Target="https://www.youtube.com/watch?v=ucMV68Gv9WQ"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348950" y="1074525"/>
            <a:ext cx="5205900" cy="2527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Developing an Operating System from Scratch for Educational Purposes</a:t>
            </a:r>
            <a:endParaRPr/>
          </a:p>
        </p:txBody>
      </p:sp>
      <p:sp>
        <p:nvSpPr>
          <p:cNvPr id="135" name="Google Shape;135;p13"/>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By Mustafa Sibai</a:t>
            </a:r>
            <a:endParaRPr/>
          </a:p>
        </p:txBody>
      </p:sp>
      <p:pic>
        <p:nvPicPr>
          <p:cNvPr id="2" name="1. start">
            <a:hlinkClick r:id="" action="ppaction://media"/>
            <a:extLst>
              <a:ext uri="{FF2B5EF4-FFF2-40B4-BE49-F238E27FC236}">
                <a16:creationId xmlns:a16="http://schemas.microsoft.com/office/drawing/2014/main" id="{D5AB6B4F-F26F-26B0-AFAB-35EB0DA3C37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45339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0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Ethical Considerations</a:t>
            </a:r>
            <a:endParaRPr/>
          </a:p>
        </p:txBody>
      </p:sp>
      <p:sp>
        <p:nvSpPr>
          <p:cNvPr id="199" name="Google Shape;199;p22"/>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 sz="1500" b="1"/>
              <a:t>Transparency and Honesty:</a:t>
            </a:r>
            <a:r>
              <a:rPr lang="en" sz="1500"/>
              <a:t> Be transparent and honest on what this YouTube series is about and for. Avoid presenting myself as an expert.</a:t>
            </a:r>
            <a:endParaRPr sz="1500"/>
          </a:p>
          <a:p>
            <a:pPr marL="457200" lvl="0" indent="-323850" algn="l" rtl="0">
              <a:spcBef>
                <a:spcPts val="0"/>
              </a:spcBef>
              <a:spcAft>
                <a:spcPts val="0"/>
              </a:spcAft>
              <a:buSzPts val="1500"/>
              <a:buChar char="●"/>
            </a:pPr>
            <a:r>
              <a:rPr lang="en" sz="1500" b="1"/>
              <a:t>Intellectual Property: </a:t>
            </a:r>
            <a:r>
              <a:rPr lang="en" sz="1500"/>
              <a:t>Mention the use of any external copyrighted materials such as code or resources and give proper credit.</a:t>
            </a:r>
            <a:endParaRPr sz="1500"/>
          </a:p>
          <a:p>
            <a:pPr marL="457200" lvl="0" indent="-323850" algn="l" rtl="0">
              <a:spcBef>
                <a:spcPts val="0"/>
              </a:spcBef>
              <a:spcAft>
                <a:spcPts val="0"/>
              </a:spcAft>
              <a:buSzPts val="1500"/>
              <a:buChar char="●"/>
            </a:pPr>
            <a:r>
              <a:rPr lang="en" sz="1500" b="1"/>
              <a:t>Safety and Security: </a:t>
            </a:r>
            <a:r>
              <a:rPr lang="en" sz="1500"/>
              <a:t>Emphasize responsible and ethical practices in OS development. Discourage hacking, and malicious activities.</a:t>
            </a:r>
            <a:endParaRPr sz="1500"/>
          </a:p>
          <a:p>
            <a:pPr marL="457200" lvl="0" indent="-323850" algn="l" rtl="0">
              <a:spcBef>
                <a:spcPts val="0"/>
              </a:spcBef>
              <a:spcAft>
                <a:spcPts val="0"/>
              </a:spcAft>
              <a:buSzPts val="1500"/>
              <a:buChar char="●"/>
            </a:pPr>
            <a:r>
              <a:rPr lang="en" sz="1500" b="1"/>
              <a:t>Attribution and Citations: </a:t>
            </a:r>
            <a:r>
              <a:rPr lang="en" sz="1500"/>
              <a:t>Provide proper citations for any external resources.</a:t>
            </a:r>
            <a:endParaRPr sz="1500"/>
          </a:p>
          <a:p>
            <a:pPr marL="457200" lvl="0" indent="-323850" algn="l" rtl="0">
              <a:spcBef>
                <a:spcPts val="0"/>
              </a:spcBef>
              <a:spcAft>
                <a:spcPts val="0"/>
              </a:spcAft>
              <a:buSzPts val="1500"/>
              <a:buChar char="●"/>
            </a:pPr>
            <a:r>
              <a:rPr lang="en" sz="1500" b="1"/>
              <a:t>Ethical Responsibility:</a:t>
            </a:r>
            <a:r>
              <a:rPr lang="en" sz="1500"/>
              <a:t> Recognize my responsibility as an educator and content creator. I should be respectful in my videos and be conscious of my viewers time.</a:t>
            </a:r>
            <a:endParaRPr sz="1500"/>
          </a:p>
        </p:txBody>
      </p:sp>
      <p:pic>
        <p:nvPicPr>
          <p:cNvPr id="2" name="10. Ethical Considerations">
            <a:hlinkClick r:id="" action="ppaction://media"/>
            <a:extLst>
              <a:ext uri="{FF2B5EF4-FFF2-40B4-BE49-F238E27FC236}">
                <a16:creationId xmlns:a16="http://schemas.microsoft.com/office/drawing/2014/main" id="{74E86A9C-4E72-9AC3-DE51-90AA7AA3FCA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45339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32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Artefact Description</a:t>
            </a:r>
            <a:endParaRPr/>
          </a:p>
        </p:txBody>
      </p:sp>
      <p:sp>
        <p:nvSpPr>
          <p:cNvPr id="206" name="Google Shape;206;p23"/>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None/>
            </a:pPr>
            <a:r>
              <a:rPr lang="en" sz="1500"/>
              <a:t>Video Lecture Series:</a:t>
            </a:r>
            <a:endParaRPr sz="1500"/>
          </a:p>
          <a:p>
            <a:pPr marL="457200" lvl="0" indent="-323850" algn="l" rtl="0">
              <a:lnSpc>
                <a:spcPct val="95000"/>
              </a:lnSpc>
              <a:spcBef>
                <a:spcPts val="1200"/>
              </a:spcBef>
              <a:spcAft>
                <a:spcPts val="0"/>
              </a:spcAft>
              <a:buSzPts val="1500"/>
              <a:buChar char="●"/>
            </a:pPr>
            <a:r>
              <a:rPr lang="en" sz="1500"/>
              <a:t>Enhances learning through the use of visual aids and real-life Illustrations. </a:t>
            </a:r>
            <a:endParaRPr sz="1500"/>
          </a:p>
          <a:p>
            <a:pPr marL="0" lvl="0" indent="0" algn="l" rtl="0">
              <a:lnSpc>
                <a:spcPct val="95000"/>
              </a:lnSpc>
              <a:spcBef>
                <a:spcPts val="1200"/>
              </a:spcBef>
              <a:spcAft>
                <a:spcPts val="0"/>
              </a:spcAft>
              <a:buNone/>
            </a:pPr>
            <a:r>
              <a:rPr lang="en" sz="1500"/>
              <a:t>Coding Demonstrations:</a:t>
            </a:r>
            <a:endParaRPr sz="1500"/>
          </a:p>
          <a:p>
            <a:pPr marL="457200" lvl="0" indent="-323850" algn="l" rtl="0">
              <a:lnSpc>
                <a:spcPct val="95000"/>
              </a:lnSpc>
              <a:spcBef>
                <a:spcPts val="1200"/>
              </a:spcBef>
              <a:spcAft>
                <a:spcPts val="0"/>
              </a:spcAft>
              <a:buSzPts val="1500"/>
              <a:buChar char="●"/>
            </a:pPr>
            <a:r>
              <a:rPr lang="en" sz="1500"/>
              <a:t>Assists learners in applying OS functionalities with C and assembly language.</a:t>
            </a:r>
            <a:endParaRPr sz="1500"/>
          </a:p>
          <a:p>
            <a:pPr marL="457200" lvl="0" indent="-323850" algn="l" rtl="0">
              <a:lnSpc>
                <a:spcPct val="95000"/>
              </a:lnSpc>
              <a:spcBef>
                <a:spcPts val="0"/>
              </a:spcBef>
              <a:spcAft>
                <a:spcPts val="0"/>
              </a:spcAft>
              <a:buSzPts val="1500"/>
              <a:buChar char="●"/>
            </a:pPr>
            <a:r>
              <a:rPr lang="en" sz="1500"/>
              <a:t>Promotes practical understanding of theoretical concepts.</a:t>
            </a:r>
            <a:endParaRPr sz="1500"/>
          </a:p>
          <a:p>
            <a:pPr marL="0" lvl="0" indent="0" algn="l" rtl="0">
              <a:lnSpc>
                <a:spcPct val="95000"/>
              </a:lnSpc>
              <a:spcBef>
                <a:spcPts val="1200"/>
              </a:spcBef>
              <a:spcAft>
                <a:spcPts val="0"/>
              </a:spcAft>
              <a:buNone/>
            </a:pPr>
            <a:r>
              <a:rPr lang="en" sz="1500"/>
              <a:t>Comprehensive Written Guides:</a:t>
            </a:r>
            <a:endParaRPr sz="1500"/>
          </a:p>
          <a:p>
            <a:pPr marL="457200" lvl="0" indent="-323850" algn="l" rtl="0">
              <a:lnSpc>
                <a:spcPct val="95000"/>
              </a:lnSpc>
              <a:spcBef>
                <a:spcPts val="1200"/>
              </a:spcBef>
              <a:spcAft>
                <a:spcPts val="0"/>
              </a:spcAft>
              <a:buSzPts val="1500"/>
              <a:buChar char="●"/>
            </a:pPr>
            <a:r>
              <a:rPr lang="en" sz="1500"/>
              <a:t>Offers in-depth explanations, troubleshooting tips and code samples.</a:t>
            </a:r>
            <a:endParaRPr sz="1500"/>
          </a:p>
          <a:p>
            <a:pPr marL="457200" lvl="0" indent="-323850" algn="l" rtl="0">
              <a:lnSpc>
                <a:spcPct val="95000"/>
              </a:lnSpc>
              <a:spcBef>
                <a:spcPts val="0"/>
              </a:spcBef>
              <a:spcAft>
                <a:spcPts val="0"/>
              </a:spcAft>
              <a:buSzPts val="1500"/>
              <a:buChar char="●"/>
            </a:pPr>
            <a:r>
              <a:rPr lang="en" sz="1500"/>
              <a:t>Serves as a valuable reference throughout different stages of OS development.</a:t>
            </a:r>
            <a:endParaRPr sz="1500"/>
          </a:p>
          <a:p>
            <a:pPr marL="457200" lvl="0" indent="0" algn="l" rtl="0">
              <a:lnSpc>
                <a:spcPct val="95000"/>
              </a:lnSpc>
              <a:spcBef>
                <a:spcPts val="1200"/>
              </a:spcBef>
              <a:spcAft>
                <a:spcPts val="1200"/>
              </a:spcAft>
              <a:buNone/>
            </a:pPr>
            <a:endParaRPr sz="1500"/>
          </a:p>
        </p:txBody>
      </p:sp>
      <p:pic>
        <p:nvPicPr>
          <p:cNvPr id="2" name="11. Artifacts">
            <a:hlinkClick r:id="" action="ppaction://media"/>
            <a:extLst>
              <a:ext uri="{FF2B5EF4-FFF2-40B4-BE49-F238E27FC236}">
                <a16:creationId xmlns:a16="http://schemas.microsoft.com/office/drawing/2014/main" id="{4D2E4682-EE37-38AA-1464-A96E82F62B4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45339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06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Timeline</a:t>
            </a:r>
            <a:endParaRPr/>
          </a:p>
        </p:txBody>
      </p:sp>
      <p:pic>
        <p:nvPicPr>
          <p:cNvPr id="213" name="Google Shape;213;p24"/>
          <p:cNvPicPr preferRelativeResize="0"/>
          <p:nvPr/>
        </p:nvPicPr>
        <p:blipFill>
          <a:blip r:embed="rId5">
            <a:alphaModFix/>
          </a:blip>
          <a:stretch>
            <a:fillRect/>
          </a:stretch>
        </p:blipFill>
        <p:spPr>
          <a:xfrm>
            <a:off x="372425" y="1797875"/>
            <a:ext cx="8399151" cy="1948450"/>
          </a:xfrm>
          <a:prstGeom prst="rect">
            <a:avLst/>
          </a:prstGeom>
          <a:noFill/>
          <a:ln>
            <a:noFill/>
          </a:ln>
        </p:spPr>
      </p:pic>
      <p:pic>
        <p:nvPicPr>
          <p:cNvPr id="2" name="12.Timeline">
            <a:hlinkClick r:id="" action="ppaction://media"/>
            <a:extLst>
              <a:ext uri="{FF2B5EF4-FFF2-40B4-BE49-F238E27FC236}">
                <a16:creationId xmlns:a16="http://schemas.microsoft.com/office/drawing/2014/main" id="{2147F6BC-1854-802F-E12A-15C71FF1B9F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34400" y="45339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18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References</a:t>
            </a:r>
            <a:endParaRPr/>
          </a:p>
        </p:txBody>
      </p:sp>
      <p:sp>
        <p:nvSpPr>
          <p:cNvPr id="220" name="Google Shape;220;p25"/>
          <p:cNvSpPr txBox="1">
            <a:spLocks noGrp="1"/>
          </p:cNvSpPr>
          <p:nvPr>
            <p:ph type="body" idx="1"/>
          </p:nvPr>
        </p:nvSpPr>
        <p:spPr>
          <a:xfrm>
            <a:off x="1297500" y="1090200"/>
            <a:ext cx="7038900" cy="3388800"/>
          </a:xfrm>
          <a:prstGeom prst="rect">
            <a:avLst/>
          </a:prstGeom>
          <a:noFill/>
        </p:spPr>
        <p:txBody>
          <a:bodyPr spcFirstLastPara="1" wrap="square" lIns="91425" tIns="91425" rIns="91425" bIns="91425" anchor="t" anchorCtr="0">
            <a:normAutofit fontScale="40000"/>
          </a:bodyPr>
          <a:lstStyle/>
          <a:p>
            <a:pPr marL="0" lvl="0" indent="0" algn="l" rtl="0">
              <a:spcBef>
                <a:spcPts val="0"/>
              </a:spcBef>
              <a:spcAft>
                <a:spcPts val="0"/>
              </a:spcAft>
              <a:buNone/>
            </a:pPr>
            <a:r>
              <a:rPr lang="en"/>
              <a:t>Alqarni, Shahad &amp; El-Sharawy, Enas &amp; Saeed, Eman &amp; Khamis, Fatimah &amp; Alqahtani, Lama. (2023). Operating System Architecture.</a:t>
            </a:r>
            <a:endParaRPr/>
          </a:p>
          <a:p>
            <a:pPr marL="0" lvl="0" indent="0" algn="l" rtl="0">
              <a:spcBef>
                <a:spcPts val="1200"/>
              </a:spcBef>
              <a:spcAft>
                <a:spcPts val="0"/>
              </a:spcAft>
              <a:buNone/>
            </a:pPr>
            <a:r>
              <a:rPr lang="en"/>
              <a:t>Renê S. Pinto, Pedro Nobile, Edwin Mamani, Lourenço P. Júnior, Helder J.F. Luz, Francisco J. Monaco, Operating System from the Scratch: A Problem-based Learning Approach for the Emerging Demands on OS Development, Procedia Computer Science, Volume 18, 2013, Pages 2472-2481,ISSN 1877-0509,</a:t>
            </a:r>
            <a:endParaRPr/>
          </a:p>
          <a:p>
            <a:pPr marL="0" lvl="0" indent="0" algn="l" rtl="0">
              <a:spcBef>
                <a:spcPts val="1200"/>
              </a:spcBef>
              <a:spcAft>
                <a:spcPts val="0"/>
              </a:spcAft>
              <a:buNone/>
            </a:pPr>
            <a:r>
              <a:rPr lang="en"/>
              <a:t>Michael D. Black. 2009. Build an operating system from scratch: a project for an introductory operating systems course. In Proceedings of the 40th ACM technical symposium on Computer science education (SIGCSE '09). Association for Computing Machinery, New York, NY, USA, 448–452.</a:t>
            </a:r>
            <a:endParaRPr/>
          </a:p>
          <a:p>
            <a:pPr marL="0" lvl="0" indent="0" algn="l" rtl="0">
              <a:spcBef>
                <a:spcPts val="1200"/>
              </a:spcBef>
              <a:spcAft>
                <a:spcPts val="0"/>
              </a:spcAft>
              <a:buNone/>
            </a:pPr>
            <a:r>
              <a:rPr lang="en"/>
              <a:t>Agal, Sanjay. (2023). FUNDAMENTALS OF OPERATING SYSTEMS. 10.5281/zenodo.8420194. </a:t>
            </a:r>
            <a:endParaRPr/>
          </a:p>
          <a:p>
            <a:pPr marL="0" lvl="0" indent="0" algn="l" rtl="0">
              <a:spcBef>
                <a:spcPts val="1200"/>
              </a:spcBef>
              <a:spcAft>
                <a:spcPts val="0"/>
              </a:spcAft>
              <a:buNone/>
            </a:pPr>
            <a:r>
              <a:rPr lang="en"/>
              <a:t>Hilal, Noor &amp; Ali, Zainab &amp; Dhafer, Rawan &amp; El-Sharawy, Enas &amp; Aldoosary, Badriah. (2023). Operating System. </a:t>
            </a:r>
            <a:endParaRPr/>
          </a:p>
          <a:p>
            <a:pPr marL="0" lvl="0" indent="0" algn="l" rtl="0">
              <a:spcBef>
                <a:spcPts val="1200"/>
              </a:spcBef>
              <a:spcAft>
                <a:spcPts val="0"/>
              </a:spcAft>
              <a:buNone/>
            </a:pPr>
            <a:r>
              <a:rPr lang="en"/>
              <a:t>CodePulse. (2020). Write Your Own 64-bit Operating System Kernel #1 - Boot code and multiboot header. [Online Video]. 20 September 2020. Available from:</a:t>
            </a:r>
            <a:r>
              <a:rPr lang="en" sz="1200">
                <a:solidFill>
                  <a:srgbClr val="FFFFFF"/>
                </a:solidFill>
                <a:highlight>
                  <a:srgbClr val="000000"/>
                </a:highlight>
                <a:latin typeface="Arial"/>
                <a:ea typeface="Arial"/>
                <a:cs typeface="Arial"/>
                <a:sym typeface="Arial"/>
              </a:rPr>
              <a:t> </a:t>
            </a:r>
            <a:r>
              <a:rPr lang="en" sz="1200">
                <a:solidFill>
                  <a:srgbClr val="1779BA"/>
                </a:solidFill>
                <a:highlight>
                  <a:srgbClr val="000000"/>
                </a:highlight>
                <a:uFill>
                  <a:noFill/>
                </a:uFill>
                <a:latin typeface="Arial"/>
                <a:ea typeface="Arial"/>
                <a:cs typeface="Arial"/>
                <a:sym typeface="Arial"/>
                <a:hlinkClick r:id="rId5">
                  <a:extLst>
                    <a:ext uri="{A12FA001-AC4F-418D-AE19-62706E023703}">
                      <ahyp:hlinkClr xmlns:ahyp="http://schemas.microsoft.com/office/drawing/2018/hyperlinkcolor" val="tx"/>
                    </a:ext>
                  </a:extLst>
                </a:hlinkClick>
              </a:rPr>
              <a:t>https://www.youtube.com/watch?v=FkrpUaGThTQ</a:t>
            </a:r>
            <a:r>
              <a:rPr lang="en" sz="1200">
                <a:solidFill>
                  <a:srgbClr val="FFFFFF"/>
                </a:solidFill>
                <a:highlight>
                  <a:srgbClr val="000000"/>
                </a:highlight>
                <a:latin typeface="Arial"/>
                <a:ea typeface="Arial"/>
                <a:cs typeface="Arial"/>
                <a:sym typeface="Arial"/>
              </a:rPr>
              <a:t>. [Accessed: 10 October 2023].</a:t>
            </a:r>
            <a:endParaRPr sz="1200">
              <a:solidFill>
                <a:srgbClr val="FFFFFF"/>
              </a:solidFill>
              <a:highlight>
                <a:srgbClr val="000000"/>
              </a:highlight>
              <a:latin typeface="Arial"/>
              <a:ea typeface="Arial"/>
              <a:cs typeface="Arial"/>
              <a:sym typeface="Arial"/>
            </a:endParaRPr>
          </a:p>
          <a:p>
            <a:pPr marL="0" lvl="0" indent="0" algn="l" rtl="0">
              <a:spcBef>
                <a:spcPts val="1200"/>
              </a:spcBef>
              <a:spcAft>
                <a:spcPts val="0"/>
              </a:spcAft>
              <a:buNone/>
            </a:pPr>
            <a:r>
              <a:rPr lang="en"/>
              <a:t>nanobyte. (2019). Building an OS - 1 - Hello world. [Online Video]. 27 January 2019. Available from</a:t>
            </a:r>
            <a:r>
              <a:rPr lang="en" sz="1200">
                <a:solidFill>
                  <a:srgbClr val="FFFFFF"/>
                </a:solidFill>
                <a:highlight>
                  <a:srgbClr val="000000"/>
                </a:highlight>
                <a:latin typeface="Arial"/>
                <a:ea typeface="Arial"/>
                <a:cs typeface="Arial"/>
                <a:sym typeface="Arial"/>
              </a:rPr>
              <a:t>: </a:t>
            </a:r>
            <a:r>
              <a:rPr lang="en" sz="1200">
                <a:solidFill>
                  <a:srgbClr val="1779BA"/>
                </a:solidFill>
                <a:highlight>
                  <a:srgbClr val="000000"/>
                </a:highlight>
                <a:uFill>
                  <a:noFill/>
                </a:uFill>
                <a:latin typeface="Arial"/>
                <a:ea typeface="Arial"/>
                <a:cs typeface="Arial"/>
                <a:sym typeface="Arial"/>
                <a:hlinkClick r:id="rId6">
                  <a:extLst>
                    <a:ext uri="{A12FA001-AC4F-418D-AE19-62706E023703}">
                      <ahyp:hlinkClr xmlns:ahyp="http://schemas.microsoft.com/office/drawing/2018/hyperlinkcolor" val="tx"/>
                    </a:ext>
                  </a:extLst>
                </a:hlinkClick>
              </a:rPr>
              <a:t>https://www.youtube.com/watch?v=9t-SPC7Tczc</a:t>
            </a:r>
            <a:r>
              <a:rPr lang="en" sz="1200">
                <a:solidFill>
                  <a:srgbClr val="FFFFFF"/>
                </a:solidFill>
                <a:highlight>
                  <a:srgbClr val="000000"/>
                </a:highlight>
                <a:latin typeface="Arial"/>
                <a:ea typeface="Arial"/>
                <a:cs typeface="Arial"/>
                <a:sym typeface="Arial"/>
              </a:rPr>
              <a:t>. [Accessed: 10 October 2023].</a:t>
            </a:r>
            <a:endParaRPr sz="1200">
              <a:solidFill>
                <a:srgbClr val="FFFFFF"/>
              </a:solidFill>
              <a:highlight>
                <a:srgbClr val="000000"/>
              </a:highlight>
              <a:latin typeface="Arial"/>
              <a:ea typeface="Arial"/>
              <a:cs typeface="Arial"/>
              <a:sym typeface="Arial"/>
            </a:endParaRPr>
          </a:p>
          <a:p>
            <a:pPr marL="0" lvl="0" indent="0" algn="l" rtl="0">
              <a:spcBef>
                <a:spcPts val="1200"/>
              </a:spcBef>
              <a:spcAft>
                <a:spcPts val="0"/>
              </a:spcAft>
              <a:buNone/>
            </a:pPr>
            <a:r>
              <a:rPr lang="en"/>
              <a:t>Chris Titus Tech. (2021). Build Your Own Operating System. [Online Video]. 29 January 2021. Available from:</a:t>
            </a:r>
            <a:r>
              <a:rPr lang="en" sz="1200">
                <a:solidFill>
                  <a:srgbClr val="FFFFFF"/>
                </a:solidFill>
                <a:highlight>
                  <a:srgbClr val="000000"/>
                </a:highlight>
                <a:latin typeface="Arial"/>
                <a:ea typeface="Arial"/>
                <a:cs typeface="Arial"/>
                <a:sym typeface="Arial"/>
              </a:rPr>
              <a:t> </a:t>
            </a:r>
            <a:r>
              <a:rPr lang="en" sz="1200">
                <a:solidFill>
                  <a:srgbClr val="1779BA"/>
                </a:solidFill>
                <a:highlight>
                  <a:srgbClr val="000000"/>
                </a:highlight>
                <a:uFill>
                  <a:noFill/>
                </a:uFill>
                <a:latin typeface="Arial"/>
                <a:ea typeface="Arial"/>
                <a:cs typeface="Arial"/>
                <a:sym typeface="Arial"/>
                <a:hlinkClick r:id="rId7">
                  <a:extLst>
                    <a:ext uri="{A12FA001-AC4F-418D-AE19-62706E023703}">
                      <ahyp:hlinkClr xmlns:ahyp="http://schemas.microsoft.com/office/drawing/2018/hyperlinkcolor" val="tx"/>
                    </a:ext>
                  </a:extLst>
                </a:hlinkClick>
              </a:rPr>
              <a:t>https://www.youtube.com/watch?v=YbXHU7W7Its</a:t>
            </a:r>
            <a:r>
              <a:rPr lang="en" sz="1200">
                <a:solidFill>
                  <a:srgbClr val="FFFFFF"/>
                </a:solidFill>
                <a:highlight>
                  <a:srgbClr val="000000"/>
                </a:highlight>
                <a:latin typeface="Arial"/>
                <a:ea typeface="Arial"/>
                <a:cs typeface="Arial"/>
                <a:sym typeface="Arial"/>
              </a:rPr>
              <a:t>. [Accessed: 10 October 2023].</a:t>
            </a:r>
            <a:endParaRPr sz="1200">
              <a:solidFill>
                <a:srgbClr val="FFFFFF"/>
              </a:solidFill>
              <a:highlight>
                <a:srgbClr val="000000"/>
              </a:highlight>
              <a:latin typeface="Arial"/>
              <a:ea typeface="Arial"/>
              <a:cs typeface="Arial"/>
              <a:sym typeface="Arial"/>
            </a:endParaRPr>
          </a:p>
          <a:p>
            <a:pPr marL="0" lvl="0" indent="0" algn="l" rtl="0">
              <a:spcBef>
                <a:spcPts val="1200"/>
              </a:spcBef>
              <a:spcAft>
                <a:spcPts val="0"/>
              </a:spcAft>
              <a:buNone/>
            </a:pPr>
            <a:r>
              <a:rPr lang="en"/>
              <a:t>Daedalus Community. (2020). Making an OS (x86) Chapter 1 - CPU, Assembly, Booting. [Online Video]. 23 August 2020. Available from</a:t>
            </a:r>
            <a:r>
              <a:rPr lang="en" sz="1200">
                <a:solidFill>
                  <a:srgbClr val="FFFFFF"/>
                </a:solidFill>
                <a:highlight>
                  <a:srgbClr val="000000"/>
                </a:highlight>
                <a:latin typeface="Arial"/>
                <a:ea typeface="Arial"/>
                <a:cs typeface="Arial"/>
                <a:sym typeface="Arial"/>
              </a:rPr>
              <a:t>: </a:t>
            </a:r>
            <a:r>
              <a:rPr lang="en" sz="1200">
                <a:solidFill>
                  <a:srgbClr val="1779BA"/>
                </a:solidFill>
                <a:highlight>
                  <a:srgbClr val="000000"/>
                </a:highlight>
                <a:uFill>
                  <a:noFill/>
                </a:uFill>
                <a:latin typeface="Arial"/>
                <a:ea typeface="Arial"/>
                <a:cs typeface="Arial"/>
                <a:sym typeface="Arial"/>
                <a:hlinkClick r:id="rId8">
                  <a:extLst>
                    <a:ext uri="{A12FA001-AC4F-418D-AE19-62706E023703}">
                      <ahyp:hlinkClr xmlns:ahyp="http://schemas.microsoft.com/office/drawing/2018/hyperlinkcolor" val="tx"/>
                    </a:ext>
                  </a:extLst>
                </a:hlinkClick>
              </a:rPr>
              <a:t>https://www.youtube.com/watch?v=MwPjvJ9ulSc</a:t>
            </a:r>
            <a:r>
              <a:rPr lang="en" sz="1200">
                <a:solidFill>
                  <a:srgbClr val="FFFFFF"/>
                </a:solidFill>
                <a:highlight>
                  <a:srgbClr val="000000"/>
                </a:highlight>
                <a:latin typeface="Arial"/>
                <a:ea typeface="Arial"/>
                <a:cs typeface="Arial"/>
                <a:sym typeface="Arial"/>
              </a:rPr>
              <a:t>. [Accessed: 10 October 2023].</a:t>
            </a:r>
            <a:endParaRPr sz="1200">
              <a:solidFill>
                <a:srgbClr val="FFFFFF"/>
              </a:solidFill>
              <a:highlight>
                <a:srgbClr val="000000"/>
              </a:highlight>
              <a:latin typeface="Arial"/>
              <a:ea typeface="Arial"/>
              <a:cs typeface="Arial"/>
              <a:sym typeface="Arial"/>
            </a:endParaRPr>
          </a:p>
          <a:p>
            <a:pPr marL="0" lvl="0" indent="0" algn="l" rtl="0">
              <a:lnSpc>
                <a:spcPct val="160000"/>
              </a:lnSpc>
              <a:spcBef>
                <a:spcPts val="1200"/>
              </a:spcBef>
              <a:spcAft>
                <a:spcPts val="0"/>
              </a:spcAft>
              <a:buNone/>
            </a:pPr>
            <a:r>
              <a:rPr lang="en"/>
              <a:t>Coding With Ashutosh. (2022). OS in Scratch 3.0 || Operating System Part - 1. [Online Video]. 20 March 2022. Available from</a:t>
            </a:r>
            <a:r>
              <a:rPr lang="en" sz="1200">
                <a:solidFill>
                  <a:srgbClr val="FFFFFF"/>
                </a:solidFill>
                <a:latin typeface="Arial"/>
                <a:ea typeface="Arial"/>
                <a:cs typeface="Arial"/>
                <a:sym typeface="Arial"/>
              </a:rPr>
              <a:t>: </a:t>
            </a:r>
            <a:r>
              <a:rPr lang="en" sz="1200">
                <a:solidFill>
                  <a:srgbClr val="1779BA"/>
                </a:solidFill>
                <a:uFill>
                  <a:noFill/>
                </a:uFill>
                <a:latin typeface="Arial"/>
                <a:ea typeface="Arial"/>
                <a:cs typeface="Arial"/>
                <a:sym typeface="Arial"/>
                <a:hlinkClick r:id="rId9">
                  <a:extLst>
                    <a:ext uri="{A12FA001-AC4F-418D-AE19-62706E023703}">
                      <ahyp:hlinkClr xmlns:ahyp="http://schemas.microsoft.com/office/drawing/2018/hyperlinkcolor" val="tx"/>
                    </a:ext>
                  </a:extLst>
                </a:hlinkClick>
              </a:rPr>
              <a:t>https://www.youtube.com/watch?v=ucMV68Gv9WQ</a:t>
            </a:r>
            <a:r>
              <a:rPr lang="en" sz="1200">
                <a:solidFill>
                  <a:srgbClr val="FFFFFF"/>
                </a:solidFill>
                <a:latin typeface="Arial"/>
                <a:ea typeface="Arial"/>
                <a:cs typeface="Arial"/>
                <a:sym typeface="Arial"/>
              </a:rPr>
              <a:t>. [Accessed: 10 October 2023].</a:t>
            </a:r>
            <a:endParaRPr sz="1200">
              <a:solidFill>
                <a:srgbClr val="FFFFFF"/>
              </a:solidFill>
              <a:latin typeface="Arial"/>
              <a:ea typeface="Arial"/>
              <a:cs typeface="Arial"/>
              <a:sym typeface="Arial"/>
            </a:endParaRPr>
          </a:p>
          <a:p>
            <a:pPr marL="0" lvl="0" indent="0" algn="l" rtl="0">
              <a:lnSpc>
                <a:spcPct val="160000"/>
              </a:lnSpc>
              <a:spcBef>
                <a:spcPts val="0"/>
              </a:spcBef>
              <a:spcAft>
                <a:spcPts val="0"/>
              </a:spcAft>
              <a:buNone/>
            </a:pPr>
            <a:endParaRPr sz="1200">
              <a:solidFill>
                <a:srgbClr val="FFFFFF"/>
              </a:solidFill>
              <a:latin typeface="Arial"/>
              <a:ea typeface="Arial"/>
              <a:cs typeface="Arial"/>
              <a:sym typeface="Arial"/>
            </a:endParaRPr>
          </a:p>
          <a:p>
            <a:pPr marL="0" lvl="0" indent="0" algn="l" rtl="0">
              <a:lnSpc>
                <a:spcPct val="160000"/>
              </a:lnSpc>
              <a:spcBef>
                <a:spcPts val="0"/>
              </a:spcBef>
              <a:spcAft>
                <a:spcPts val="0"/>
              </a:spcAft>
              <a:buNone/>
            </a:pPr>
            <a:r>
              <a:rPr lang="en"/>
              <a:t>Blundell, N., 2023. OS Dev. Writing a Simple Operating System — from Scratch, [Online]. December 2, 2010, 77. Available at</a:t>
            </a:r>
            <a:r>
              <a:rPr lang="en" sz="1200">
                <a:solidFill>
                  <a:srgbClr val="FFFFFF"/>
                </a:solidFill>
                <a:highlight>
                  <a:srgbClr val="000000"/>
                </a:highlight>
                <a:latin typeface="Arial"/>
                <a:ea typeface="Arial"/>
                <a:cs typeface="Arial"/>
                <a:sym typeface="Arial"/>
              </a:rPr>
              <a:t>: </a:t>
            </a:r>
            <a:r>
              <a:rPr lang="en" sz="1200">
                <a:solidFill>
                  <a:srgbClr val="1779BA"/>
                </a:solidFill>
                <a:highlight>
                  <a:srgbClr val="000000"/>
                </a:highlight>
                <a:uFill>
                  <a:noFill/>
                </a:uFill>
                <a:latin typeface="Arial"/>
                <a:ea typeface="Arial"/>
                <a:cs typeface="Arial"/>
                <a:sym typeface="Arial"/>
                <a:hlinkClick r:id="rId10">
                  <a:extLst>
                    <a:ext uri="{A12FA001-AC4F-418D-AE19-62706E023703}">
                      <ahyp:hlinkClr xmlns:ahyp="http://schemas.microsoft.com/office/drawing/2018/hyperlinkcolor" val="tx"/>
                    </a:ext>
                  </a:extLst>
                </a:hlinkClick>
              </a:rPr>
              <a:t>https://www.cs.bham.ac.uk/~exr/lectures/opsys/10_11/lectures/os-dev.pdf</a:t>
            </a:r>
            <a:r>
              <a:rPr lang="en" sz="1200">
                <a:solidFill>
                  <a:srgbClr val="FFFFFF"/>
                </a:solidFill>
                <a:highlight>
                  <a:srgbClr val="000000"/>
                </a:highlight>
                <a:latin typeface="Arial"/>
                <a:ea typeface="Arial"/>
                <a:cs typeface="Arial"/>
                <a:sym typeface="Arial"/>
              </a:rPr>
              <a:t> [Accessed 10 October 2023].</a:t>
            </a:r>
            <a:endParaRPr sz="1200">
              <a:solidFill>
                <a:srgbClr val="FFFFFF"/>
              </a:solidFill>
              <a:highlight>
                <a:srgbClr val="000000"/>
              </a:highlight>
              <a:latin typeface="Arial"/>
              <a:ea typeface="Arial"/>
              <a:cs typeface="Arial"/>
              <a:sym typeface="Arial"/>
            </a:endParaRPr>
          </a:p>
          <a:p>
            <a:pPr marL="0" lvl="0" indent="0" algn="l" rtl="0">
              <a:lnSpc>
                <a:spcPct val="160000"/>
              </a:lnSpc>
              <a:spcBef>
                <a:spcPts val="0"/>
              </a:spcBef>
              <a:spcAft>
                <a:spcPts val="0"/>
              </a:spcAft>
              <a:buNone/>
            </a:pPr>
            <a:br>
              <a:rPr lang="en" sz="1200">
                <a:solidFill>
                  <a:srgbClr val="FFFFFF"/>
                </a:solidFill>
                <a:highlight>
                  <a:srgbClr val="000000"/>
                </a:highlight>
                <a:latin typeface="Arial"/>
                <a:ea typeface="Arial"/>
                <a:cs typeface="Arial"/>
                <a:sym typeface="Arial"/>
              </a:rPr>
            </a:br>
            <a:r>
              <a:rPr lang="en"/>
              <a:t>Pesse, S. (2014). How to Make a Computer Operating System from Scratch using C/C++. Retrieved from</a:t>
            </a:r>
            <a:r>
              <a:rPr lang="en" sz="1200">
                <a:solidFill>
                  <a:srgbClr val="1779BA"/>
                </a:solidFill>
                <a:highlight>
                  <a:srgbClr val="000000"/>
                </a:highlight>
                <a:latin typeface="Arial"/>
                <a:ea typeface="Arial"/>
                <a:cs typeface="Arial"/>
                <a:sym typeface="Arial"/>
              </a:rPr>
              <a:t> https://github.com/SamyPesse/how-to-create-an-operating-system</a:t>
            </a:r>
            <a:endParaRPr sz="1200" b="1">
              <a:solidFill>
                <a:srgbClr val="FFFFFF"/>
              </a:solidFill>
              <a:latin typeface="Arial"/>
              <a:ea typeface="Arial"/>
              <a:cs typeface="Arial"/>
              <a:sym typeface="Arial"/>
            </a:endParaRPr>
          </a:p>
          <a:p>
            <a:pPr marL="0" lvl="0" indent="0" algn="l" rtl="0">
              <a:spcBef>
                <a:spcPts val="0"/>
              </a:spcBef>
              <a:spcAft>
                <a:spcPts val="1200"/>
              </a:spcAft>
              <a:buNone/>
            </a:pPr>
            <a:endParaRPr sz="1200">
              <a:solidFill>
                <a:srgbClr val="FFFFFF"/>
              </a:solidFill>
              <a:highlight>
                <a:srgbClr val="000000"/>
              </a:highlight>
              <a:latin typeface="Arial"/>
              <a:ea typeface="Arial"/>
              <a:cs typeface="Arial"/>
              <a:sym typeface="Arial"/>
            </a:endParaRPr>
          </a:p>
        </p:txBody>
      </p:sp>
      <p:sp>
        <p:nvSpPr>
          <p:cNvPr id="221" name="Google Shape;221;p25"/>
          <p:cNvSpPr txBox="1"/>
          <p:nvPr/>
        </p:nvSpPr>
        <p:spPr>
          <a:xfrm>
            <a:off x="2175750" y="3666600"/>
            <a:ext cx="2683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pic>
        <p:nvPicPr>
          <p:cNvPr id="2" name="13.Referances">
            <a:hlinkClick r:id="" action="ppaction://media"/>
            <a:extLst>
              <a:ext uri="{FF2B5EF4-FFF2-40B4-BE49-F238E27FC236}">
                <a16:creationId xmlns:a16="http://schemas.microsoft.com/office/drawing/2014/main" id="{77094561-1D17-9FFD-8032-81CBDC2CD650}"/>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8534400" y="45339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5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Introduction</a:t>
            </a:r>
            <a:endParaRPr/>
          </a:p>
        </p:txBody>
      </p:sp>
      <p:sp>
        <p:nvSpPr>
          <p:cNvPr id="142" name="Google Shape;142;p1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600"/>
              <a:t>Creating an operating system from scratch is a complex and challenging undertaking, but it offers invaluable insights into the core principles of computer systems and software development. This research proposal outlines a self-directed learning project to develop a basic operating system and create a tutorial series to be uploaded on YouTube.</a:t>
            </a:r>
            <a:endParaRPr sz="1600"/>
          </a:p>
        </p:txBody>
      </p:sp>
      <p:pic>
        <p:nvPicPr>
          <p:cNvPr id="2" name="2. intro slide">
            <a:hlinkClick r:id="" action="ppaction://media"/>
            <a:extLst>
              <a:ext uri="{FF2B5EF4-FFF2-40B4-BE49-F238E27FC236}">
                <a16:creationId xmlns:a16="http://schemas.microsoft.com/office/drawing/2014/main" id="{D0A52152-0873-C934-C6F3-D38C862409E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45339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290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Research Problem</a:t>
            </a:r>
            <a:endParaRPr/>
          </a:p>
        </p:txBody>
      </p:sp>
      <p:sp>
        <p:nvSpPr>
          <p:cNvPr id="149" name="Google Shape;149;p1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600"/>
              <a:t>Software today is </a:t>
            </a:r>
            <a:endParaRPr sz="1600"/>
          </a:p>
          <a:p>
            <a:pPr marL="457200" lvl="0" indent="-330200" algn="l" rtl="0">
              <a:spcBef>
                <a:spcPts val="1200"/>
              </a:spcBef>
              <a:spcAft>
                <a:spcPts val="0"/>
              </a:spcAft>
              <a:buSzPts val="1600"/>
              <a:buChar char="●"/>
            </a:pPr>
            <a:r>
              <a:rPr lang="en" sz="1600"/>
              <a:t>Slow</a:t>
            </a:r>
            <a:endParaRPr sz="1600"/>
          </a:p>
          <a:p>
            <a:pPr marL="457200" lvl="0" indent="-330200" algn="l" rtl="0">
              <a:spcBef>
                <a:spcPts val="0"/>
              </a:spcBef>
              <a:spcAft>
                <a:spcPts val="0"/>
              </a:spcAft>
              <a:buSzPts val="1600"/>
              <a:buChar char="●"/>
            </a:pPr>
            <a:r>
              <a:rPr lang="en" sz="1600"/>
              <a:t>Bloated</a:t>
            </a:r>
            <a:endParaRPr sz="1600"/>
          </a:p>
          <a:p>
            <a:pPr marL="457200" lvl="0" indent="-330200" algn="l" rtl="0">
              <a:spcBef>
                <a:spcPts val="0"/>
              </a:spcBef>
              <a:spcAft>
                <a:spcPts val="0"/>
              </a:spcAft>
              <a:buSzPts val="1600"/>
              <a:buChar char="●"/>
            </a:pPr>
            <a:r>
              <a:rPr lang="en" sz="1600"/>
              <a:t>Inefficient</a:t>
            </a:r>
            <a:endParaRPr sz="1600"/>
          </a:p>
          <a:p>
            <a:pPr marL="457200" lvl="0" indent="-330200" algn="l" rtl="0">
              <a:spcBef>
                <a:spcPts val="0"/>
              </a:spcBef>
              <a:spcAft>
                <a:spcPts val="0"/>
              </a:spcAft>
              <a:buSzPts val="1600"/>
              <a:buChar char="●"/>
            </a:pPr>
            <a:r>
              <a:rPr lang="en" sz="1600"/>
              <a:t>full of bugs</a:t>
            </a:r>
            <a:endParaRPr sz="1600"/>
          </a:p>
          <a:p>
            <a:pPr marL="0" lvl="0" indent="0" algn="l" rtl="0">
              <a:spcBef>
                <a:spcPts val="1200"/>
              </a:spcBef>
              <a:spcAft>
                <a:spcPts val="1200"/>
              </a:spcAft>
              <a:buNone/>
            </a:pPr>
            <a:r>
              <a:rPr lang="en" sz="1600"/>
              <a:t>This can be attributed to many reasons one of which is the programmers lack of deep understanding on how computers work. </a:t>
            </a:r>
            <a:endParaRPr sz="1600"/>
          </a:p>
        </p:txBody>
      </p:sp>
      <p:pic>
        <p:nvPicPr>
          <p:cNvPr id="2" name="3. Research problem">
            <a:hlinkClick r:id="" action="ppaction://media"/>
            <a:extLst>
              <a:ext uri="{FF2B5EF4-FFF2-40B4-BE49-F238E27FC236}">
                <a16:creationId xmlns:a16="http://schemas.microsoft.com/office/drawing/2014/main" id="{0DFC7681-7EBE-8720-F36E-0C54C335D30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45339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0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Why software is slow today?</a:t>
            </a:r>
            <a:endParaRPr/>
          </a:p>
        </p:txBody>
      </p:sp>
      <p:sp>
        <p:nvSpPr>
          <p:cNvPr id="156" name="Google Shape;156;p1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lnSpcReduction="20000"/>
          </a:bodyPr>
          <a:lstStyle/>
          <a:p>
            <a:pPr marL="457200" lvl="0" indent="-330200" algn="l" rtl="0">
              <a:spcBef>
                <a:spcPts val="0"/>
              </a:spcBef>
              <a:spcAft>
                <a:spcPts val="0"/>
              </a:spcAft>
              <a:buSzPts val="1600"/>
              <a:buChar char="●"/>
            </a:pPr>
            <a:r>
              <a:rPr lang="en" sz="1600"/>
              <a:t>Programmers lack of deep understanding of computer hardware</a:t>
            </a:r>
            <a:endParaRPr sz="1600"/>
          </a:p>
          <a:p>
            <a:pPr marL="457200" lvl="0" indent="-330200" algn="l" rtl="0">
              <a:spcBef>
                <a:spcPts val="0"/>
              </a:spcBef>
              <a:spcAft>
                <a:spcPts val="0"/>
              </a:spcAft>
              <a:buSzPts val="1600"/>
              <a:buChar char="●"/>
            </a:pPr>
            <a:r>
              <a:rPr lang="en" sz="1600"/>
              <a:t>Fast software is dependent on the programmer understanding of the hardware</a:t>
            </a:r>
            <a:endParaRPr sz="1600"/>
          </a:p>
          <a:p>
            <a:pPr marL="457200" lvl="0" indent="-330200" algn="l" rtl="0">
              <a:spcBef>
                <a:spcPts val="0"/>
              </a:spcBef>
              <a:spcAft>
                <a:spcPts val="0"/>
              </a:spcAft>
              <a:buSzPts val="1600"/>
              <a:buChar char="●"/>
            </a:pPr>
            <a:r>
              <a:rPr lang="en" sz="1600"/>
              <a:t>Lack of understanding of the hardware can be attributed to</a:t>
            </a:r>
            <a:endParaRPr sz="1600"/>
          </a:p>
          <a:p>
            <a:pPr marL="914400" lvl="1" indent="-330200" algn="l" rtl="0">
              <a:spcBef>
                <a:spcPts val="0"/>
              </a:spcBef>
              <a:spcAft>
                <a:spcPts val="0"/>
              </a:spcAft>
              <a:buSzPts val="1600"/>
              <a:buChar char="○"/>
            </a:pPr>
            <a:r>
              <a:rPr lang="en" sz="1600"/>
              <a:t>Programmers not interested in hardware</a:t>
            </a:r>
            <a:endParaRPr sz="1600"/>
          </a:p>
          <a:p>
            <a:pPr marL="914400" lvl="1" indent="-330200" algn="l" rtl="0">
              <a:spcBef>
                <a:spcPts val="0"/>
              </a:spcBef>
              <a:spcAft>
                <a:spcPts val="0"/>
              </a:spcAft>
              <a:buSzPts val="1600"/>
              <a:buChar char="○"/>
            </a:pPr>
            <a:r>
              <a:rPr lang="en" sz="1600"/>
              <a:t>Lack of time and energy</a:t>
            </a:r>
            <a:endParaRPr sz="1600"/>
          </a:p>
          <a:p>
            <a:pPr marL="914400" lvl="1" indent="-330200" algn="l" rtl="0">
              <a:spcBef>
                <a:spcPts val="0"/>
              </a:spcBef>
              <a:spcAft>
                <a:spcPts val="0"/>
              </a:spcAft>
              <a:buSzPts val="1600"/>
              <a:buChar char="○"/>
            </a:pPr>
            <a:r>
              <a:rPr lang="en" sz="1600"/>
              <a:t>Lack of learning resources</a:t>
            </a:r>
            <a:endParaRPr sz="1600"/>
          </a:p>
          <a:p>
            <a:pPr marL="914400" lvl="1" indent="-330200" algn="l" rtl="0">
              <a:spcBef>
                <a:spcPts val="0"/>
              </a:spcBef>
              <a:spcAft>
                <a:spcPts val="0"/>
              </a:spcAft>
              <a:buSzPts val="1600"/>
              <a:buChar char="○"/>
            </a:pPr>
            <a:r>
              <a:rPr lang="en" sz="1600"/>
              <a:t>Too busy in their daily job</a:t>
            </a:r>
            <a:endParaRPr sz="1600"/>
          </a:p>
          <a:p>
            <a:pPr marL="914400" lvl="1" indent="-330200" algn="l" rtl="0">
              <a:spcBef>
                <a:spcPts val="0"/>
              </a:spcBef>
              <a:spcAft>
                <a:spcPts val="0"/>
              </a:spcAft>
              <a:buSzPts val="1600"/>
              <a:buChar char="○"/>
            </a:pPr>
            <a:r>
              <a:rPr lang="en" sz="1600"/>
              <a:t>Lazy</a:t>
            </a:r>
            <a:endParaRPr sz="1600"/>
          </a:p>
          <a:p>
            <a:pPr marL="457200" lvl="0" indent="-330200" algn="l" rtl="0">
              <a:spcBef>
                <a:spcPts val="0"/>
              </a:spcBef>
              <a:spcAft>
                <a:spcPts val="0"/>
              </a:spcAft>
              <a:buSzPts val="1600"/>
              <a:buChar char="●"/>
            </a:pPr>
            <a:r>
              <a:rPr lang="en" sz="1600"/>
              <a:t>Computers are billions of times faster than 1970 computers yet we have similar software in terms of speed or in some cases wrose.</a:t>
            </a:r>
            <a:endParaRPr sz="1600"/>
          </a:p>
        </p:txBody>
      </p:sp>
      <p:pic>
        <p:nvPicPr>
          <p:cNvPr id="2" name="4. Research">
            <a:hlinkClick r:id="" action="ppaction://media"/>
            <a:extLst>
              <a:ext uri="{FF2B5EF4-FFF2-40B4-BE49-F238E27FC236}">
                <a16:creationId xmlns:a16="http://schemas.microsoft.com/office/drawing/2014/main" id="{AF8A0282-8EAF-1EEF-0483-AB88AE007F5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45339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210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Why create an OS?</a:t>
            </a:r>
            <a:endParaRPr/>
          </a:p>
        </p:txBody>
      </p:sp>
      <p:sp>
        <p:nvSpPr>
          <p:cNvPr id="163" name="Google Shape;163;p17"/>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en" sz="1600"/>
              <a:t>Creating an OS will give deep insight on how the hardware works and how a typical OS work behind the scenes.</a:t>
            </a:r>
            <a:endParaRPr sz="1600"/>
          </a:p>
          <a:p>
            <a:pPr marL="457200" lvl="0" indent="-330200" algn="l" rtl="0">
              <a:spcBef>
                <a:spcPts val="0"/>
              </a:spcBef>
              <a:spcAft>
                <a:spcPts val="0"/>
              </a:spcAft>
              <a:buSzPts val="1600"/>
              <a:buChar char="●"/>
            </a:pPr>
            <a:r>
              <a:rPr lang="en" sz="1600"/>
              <a:t>It will give a deep insight into how an OS manages memory. How an OS schedules applications and processes and how drives are written.</a:t>
            </a:r>
            <a:endParaRPr sz="1600"/>
          </a:p>
          <a:p>
            <a:pPr marL="457200" lvl="0" indent="-330200" algn="l" rtl="0">
              <a:spcBef>
                <a:spcPts val="0"/>
              </a:spcBef>
              <a:spcAft>
                <a:spcPts val="0"/>
              </a:spcAft>
              <a:buSzPts val="1600"/>
              <a:buChar char="●"/>
            </a:pPr>
            <a:r>
              <a:rPr lang="en" sz="1600"/>
              <a:t>When creating an OS, programmers are programming on bare bone metal. They have nothing between them and the hardware. So in order to create an OS. They must understand the hardware on a deep level which is the end goal. </a:t>
            </a:r>
            <a:endParaRPr sz="1600"/>
          </a:p>
        </p:txBody>
      </p:sp>
      <p:pic>
        <p:nvPicPr>
          <p:cNvPr id="2" name="5. Why Create an OS">
            <a:hlinkClick r:id="" action="ppaction://media"/>
            <a:extLst>
              <a:ext uri="{FF2B5EF4-FFF2-40B4-BE49-F238E27FC236}">
                <a16:creationId xmlns:a16="http://schemas.microsoft.com/office/drawing/2014/main" id="{39F3CD2C-C519-C36F-C9E7-ECE62E98C5C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45339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01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Research Question</a:t>
            </a:r>
            <a:endParaRPr/>
          </a:p>
        </p:txBody>
      </p:sp>
      <p:sp>
        <p:nvSpPr>
          <p:cNvPr id="170" name="Google Shape;170;p18"/>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marR="0" lvl="0" indent="-317500" algn="l" rtl="0">
              <a:lnSpc>
                <a:spcPct val="95000"/>
              </a:lnSpc>
              <a:spcBef>
                <a:spcPts val="0"/>
              </a:spcBef>
              <a:spcAft>
                <a:spcPts val="0"/>
              </a:spcAft>
              <a:buSzPts val="1400"/>
              <a:buChar char="●"/>
            </a:pPr>
            <a:r>
              <a:rPr lang="en" sz="1400"/>
              <a:t>What are the fundamental building blocks for developing an operating system from scratch, and how can it be explained effectively to beginners?</a:t>
            </a:r>
            <a:endParaRPr sz="1400"/>
          </a:p>
          <a:p>
            <a:pPr marL="457200" marR="0" lvl="0" indent="-317500" algn="l" rtl="0">
              <a:lnSpc>
                <a:spcPct val="95000"/>
              </a:lnSpc>
              <a:spcBef>
                <a:spcPts val="0"/>
              </a:spcBef>
              <a:spcAft>
                <a:spcPts val="0"/>
              </a:spcAft>
              <a:buSzPts val="1400"/>
              <a:buChar char="●"/>
            </a:pPr>
            <a:r>
              <a:rPr lang="en" sz="1400"/>
              <a:t>What programming language and tools are most suitable for constructing an operating system?</a:t>
            </a:r>
            <a:endParaRPr sz="1400"/>
          </a:p>
          <a:p>
            <a:pPr marL="457200" marR="0" lvl="0" indent="-317500" algn="l" rtl="0">
              <a:lnSpc>
                <a:spcPct val="95000"/>
              </a:lnSpc>
              <a:spcBef>
                <a:spcPts val="0"/>
              </a:spcBef>
              <a:spcAft>
                <a:spcPts val="0"/>
              </a:spcAft>
              <a:buSzPts val="1400"/>
              <a:buChar char="●"/>
            </a:pPr>
            <a:r>
              <a:rPr lang="en" sz="1400"/>
              <a:t>How can the video series can be organized to facilitate a gradual and interactive learning experience suitable for individuals with different levels of experience? </a:t>
            </a:r>
            <a:endParaRPr sz="1400"/>
          </a:p>
          <a:p>
            <a:pPr marL="457200" marR="0" lvl="0" indent="-317500" algn="l" rtl="0">
              <a:lnSpc>
                <a:spcPct val="95000"/>
              </a:lnSpc>
              <a:spcBef>
                <a:spcPts val="0"/>
              </a:spcBef>
              <a:spcAft>
                <a:spcPts val="0"/>
              </a:spcAft>
              <a:buSzPts val="1400"/>
              <a:buChar char="●"/>
            </a:pPr>
            <a:r>
              <a:rPr lang="en" sz="1400"/>
              <a:t>What are the main obstacles a student could face while developing an operating system?</a:t>
            </a:r>
            <a:endParaRPr sz="1400"/>
          </a:p>
          <a:p>
            <a:pPr marL="457200" marR="0" lvl="0" indent="-317500" algn="l" rtl="0">
              <a:lnSpc>
                <a:spcPct val="95000"/>
              </a:lnSpc>
              <a:spcBef>
                <a:spcPts val="0"/>
              </a:spcBef>
              <a:spcAft>
                <a:spcPts val="0"/>
              </a:spcAft>
              <a:buSzPts val="1400"/>
              <a:buChar char="●"/>
            </a:pPr>
            <a:r>
              <a:rPr lang="en" sz="1400"/>
              <a:t>How can the video educational content be optimized for clarity and active participation to enhance the learning experience for a diverse audience?</a:t>
            </a:r>
            <a:endParaRPr sz="1400"/>
          </a:p>
          <a:p>
            <a:pPr marL="457200" marR="0" lvl="0" indent="-317500" algn="l" rtl="0">
              <a:lnSpc>
                <a:spcPct val="95000"/>
              </a:lnSpc>
              <a:spcBef>
                <a:spcPts val="0"/>
              </a:spcBef>
              <a:spcAft>
                <a:spcPts val="0"/>
              </a:spcAft>
              <a:buSzPts val="1400"/>
              <a:buChar char="●"/>
            </a:pPr>
            <a:r>
              <a:rPr lang="en" sz="1400"/>
              <a:t>What are the root causes of inefficiency within operating systems?</a:t>
            </a:r>
            <a:endParaRPr sz="1400"/>
          </a:p>
          <a:p>
            <a:pPr marL="457200" marR="0" lvl="0" indent="-317500" algn="l" rtl="0">
              <a:lnSpc>
                <a:spcPct val="95000"/>
              </a:lnSpc>
              <a:spcBef>
                <a:spcPts val="0"/>
              </a:spcBef>
              <a:spcAft>
                <a:spcPts val="0"/>
              </a:spcAft>
              <a:buSzPts val="1400"/>
              <a:buChar char="●"/>
            </a:pPr>
            <a:r>
              <a:rPr lang="en" sz="1400"/>
              <a:t>How can the knowledge and skills gained through operating system development be utilized beyond this project?</a:t>
            </a:r>
            <a:endParaRPr sz="1400"/>
          </a:p>
          <a:p>
            <a:pPr marL="0" lvl="0" indent="0" algn="l" rtl="0">
              <a:lnSpc>
                <a:spcPct val="95000"/>
              </a:lnSpc>
              <a:spcBef>
                <a:spcPts val="1200"/>
              </a:spcBef>
              <a:spcAft>
                <a:spcPts val="1200"/>
              </a:spcAft>
              <a:buNone/>
            </a:pPr>
            <a:endParaRPr>
              <a:solidFill>
                <a:srgbClr val="D1D5DB"/>
              </a:solidFill>
              <a:highlight>
                <a:srgbClr val="444654"/>
              </a:highlight>
              <a:latin typeface="Roboto"/>
              <a:ea typeface="Roboto"/>
              <a:cs typeface="Roboto"/>
              <a:sym typeface="Roboto"/>
            </a:endParaRPr>
          </a:p>
        </p:txBody>
      </p:sp>
      <p:pic>
        <p:nvPicPr>
          <p:cNvPr id="2" name="6. Research Questions">
            <a:hlinkClick r:id="" action="ppaction://media"/>
            <a:extLst>
              <a:ext uri="{FF2B5EF4-FFF2-40B4-BE49-F238E27FC236}">
                <a16:creationId xmlns:a16="http://schemas.microsoft.com/office/drawing/2014/main" id="{BFD66ED8-5755-6596-ECEB-A3D05A1949F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45339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220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Aims and Objectives</a:t>
            </a:r>
            <a:endParaRPr/>
          </a:p>
        </p:txBody>
      </p:sp>
      <p:sp>
        <p:nvSpPr>
          <p:cNvPr id="177" name="Google Shape;177;p19"/>
          <p:cNvSpPr txBox="1">
            <a:spLocks noGrp="1"/>
          </p:cNvSpPr>
          <p:nvPr>
            <p:ph type="body" idx="1"/>
          </p:nvPr>
        </p:nvSpPr>
        <p:spPr>
          <a:xfrm>
            <a:off x="1297500" y="1625400"/>
            <a:ext cx="37020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500"/>
              <a:t>Aims</a:t>
            </a:r>
            <a:endParaRPr sz="1500"/>
          </a:p>
          <a:p>
            <a:pPr marL="457200" lvl="0" indent="-323850" algn="l" rtl="0">
              <a:spcBef>
                <a:spcPts val="1200"/>
              </a:spcBef>
              <a:spcAft>
                <a:spcPts val="0"/>
              </a:spcAft>
              <a:buSzPts val="1500"/>
              <a:buChar char="●"/>
            </a:pPr>
            <a:r>
              <a:rPr lang="en" sz="1500"/>
              <a:t>Develop a Functional Operating System</a:t>
            </a:r>
            <a:endParaRPr sz="1500"/>
          </a:p>
          <a:p>
            <a:pPr marL="457200" lvl="0" indent="-323850" algn="l" rtl="0">
              <a:spcBef>
                <a:spcPts val="0"/>
              </a:spcBef>
              <a:spcAft>
                <a:spcPts val="0"/>
              </a:spcAft>
              <a:buSzPts val="1500"/>
              <a:buChar char="●"/>
            </a:pPr>
            <a:r>
              <a:rPr lang="en" sz="1500"/>
              <a:t>Facilitate Progressive Learning</a:t>
            </a:r>
            <a:endParaRPr sz="1500"/>
          </a:p>
          <a:p>
            <a:pPr marL="457200" lvl="0" indent="-323850" algn="l" rtl="0">
              <a:spcBef>
                <a:spcPts val="0"/>
              </a:spcBef>
              <a:spcAft>
                <a:spcPts val="0"/>
              </a:spcAft>
              <a:buSzPts val="1500"/>
              <a:buChar char="●"/>
            </a:pPr>
            <a:r>
              <a:rPr lang="en" sz="1500"/>
              <a:t>Promote Self-Directed Learning</a:t>
            </a:r>
            <a:endParaRPr sz="1500"/>
          </a:p>
          <a:p>
            <a:pPr marL="457200" lvl="0" indent="-323850" algn="l" rtl="0">
              <a:spcBef>
                <a:spcPts val="0"/>
              </a:spcBef>
              <a:spcAft>
                <a:spcPts val="0"/>
              </a:spcAft>
              <a:buSzPts val="1500"/>
              <a:buChar char="●"/>
            </a:pPr>
            <a:r>
              <a:rPr lang="en" sz="1500"/>
              <a:t>Foster a Supportive Learning Community</a:t>
            </a:r>
            <a:endParaRPr sz="1500"/>
          </a:p>
          <a:p>
            <a:pPr marL="457200" lvl="0" indent="-323850" algn="l" rtl="0">
              <a:spcBef>
                <a:spcPts val="0"/>
              </a:spcBef>
              <a:spcAft>
                <a:spcPts val="0"/>
              </a:spcAft>
              <a:buSzPts val="1500"/>
              <a:buChar char="●"/>
            </a:pPr>
            <a:r>
              <a:rPr lang="en" sz="1500"/>
              <a:t>Share Knowledge and Experience</a:t>
            </a:r>
            <a:endParaRPr sz="1500"/>
          </a:p>
        </p:txBody>
      </p:sp>
      <p:sp>
        <p:nvSpPr>
          <p:cNvPr id="178" name="Google Shape;178;p19"/>
          <p:cNvSpPr txBox="1">
            <a:spLocks noGrp="1"/>
          </p:cNvSpPr>
          <p:nvPr>
            <p:ph type="body" idx="1"/>
          </p:nvPr>
        </p:nvSpPr>
        <p:spPr>
          <a:xfrm>
            <a:off x="5163450" y="1595550"/>
            <a:ext cx="3702000" cy="29709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500"/>
              <a:t>Objectives</a:t>
            </a:r>
            <a:endParaRPr sz="1500"/>
          </a:p>
          <a:p>
            <a:pPr marL="457200" lvl="0" indent="-323850" algn="l" rtl="0">
              <a:spcBef>
                <a:spcPts val="1200"/>
              </a:spcBef>
              <a:spcAft>
                <a:spcPts val="0"/>
              </a:spcAft>
              <a:buSzPts val="1500"/>
              <a:buChar char="●"/>
            </a:pPr>
            <a:r>
              <a:rPr lang="en" sz="1500"/>
              <a:t>Develop a Bootloader and Kernel</a:t>
            </a:r>
            <a:endParaRPr sz="1500"/>
          </a:p>
          <a:p>
            <a:pPr marL="457200" lvl="0" indent="-323850" algn="l" rtl="0">
              <a:spcBef>
                <a:spcPts val="0"/>
              </a:spcBef>
              <a:spcAft>
                <a:spcPts val="0"/>
              </a:spcAft>
              <a:buSzPts val="1500"/>
              <a:buChar char="●"/>
            </a:pPr>
            <a:r>
              <a:rPr lang="en" sz="1500"/>
              <a:t>Learn C language and X86 Assembly</a:t>
            </a:r>
            <a:endParaRPr sz="1500"/>
          </a:p>
          <a:p>
            <a:pPr marL="457200" lvl="0" indent="-323850" algn="l" rtl="0">
              <a:spcBef>
                <a:spcPts val="0"/>
              </a:spcBef>
              <a:spcAft>
                <a:spcPts val="0"/>
              </a:spcAft>
              <a:buSzPts val="1500"/>
              <a:buChar char="●"/>
            </a:pPr>
            <a:r>
              <a:rPr lang="en" sz="1500"/>
              <a:t>Structure Educational Content</a:t>
            </a:r>
            <a:endParaRPr sz="1500"/>
          </a:p>
          <a:p>
            <a:pPr marL="457200" lvl="0" indent="-323850" algn="l" rtl="0">
              <a:spcBef>
                <a:spcPts val="0"/>
              </a:spcBef>
              <a:spcAft>
                <a:spcPts val="0"/>
              </a:spcAft>
              <a:buSzPts val="1500"/>
              <a:buChar char="●"/>
            </a:pPr>
            <a:r>
              <a:rPr lang="en" sz="1500"/>
              <a:t>Collect Viewer Feedback</a:t>
            </a:r>
            <a:endParaRPr sz="1500"/>
          </a:p>
        </p:txBody>
      </p:sp>
      <p:pic>
        <p:nvPicPr>
          <p:cNvPr id="2" name="7. Aims and Objectives">
            <a:hlinkClick r:id="" action="ppaction://media"/>
            <a:extLst>
              <a:ext uri="{FF2B5EF4-FFF2-40B4-BE49-F238E27FC236}">
                <a16:creationId xmlns:a16="http://schemas.microsoft.com/office/drawing/2014/main" id="{434804C2-2D4B-C2DC-6582-7151BACEC89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45339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405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Literature Review</a:t>
            </a:r>
            <a:endParaRPr/>
          </a:p>
        </p:txBody>
      </p:sp>
      <p:sp>
        <p:nvSpPr>
          <p:cNvPr id="185" name="Google Shape;185;p2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600"/>
              <a:t>Many resources exist on how to create an OS from scratch, however a lot of them skip essential knowledge that programmers need before making an OS.</a:t>
            </a:r>
            <a:endParaRPr sz="1600"/>
          </a:p>
        </p:txBody>
      </p:sp>
      <p:pic>
        <p:nvPicPr>
          <p:cNvPr id="2" name="8.Literature Review">
            <a:hlinkClick r:id="" action="ppaction://media"/>
            <a:extLst>
              <a:ext uri="{FF2B5EF4-FFF2-40B4-BE49-F238E27FC236}">
                <a16:creationId xmlns:a16="http://schemas.microsoft.com/office/drawing/2014/main" id="{6360241E-AC51-97A6-F031-DBF98034930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4510482"/>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18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Methodology</a:t>
            </a:r>
            <a:endParaRPr/>
          </a:p>
        </p:txBody>
      </p:sp>
      <p:sp>
        <p:nvSpPr>
          <p:cNvPr id="192" name="Google Shape;192;p21"/>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SzPts val="852"/>
              <a:buNone/>
            </a:pPr>
            <a:r>
              <a:rPr lang="en" sz="1007"/>
              <a:t>Research Method:</a:t>
            </a:r>
            <a:endParaRPr sz="1007"/>
          </a:p>
          <a:p>
            <a:pPr marL="457200" lvl="0" indent="-292576" algn="l" rtl="0">
              <a:lnSpc>
                <a:spcPct val="95000"/>
              </a:lnSpc>
              <a:spcBef>
                <a:spcPts val="1200"/>
              </a:spcBef>
              <a:spcAft>
                <a:spcPts val="0"/>
              </a:spcAft>
              <a:buSzPts val="1008"/>
              <a:buChar char="●"/>
            </a:pPr>
            <a:r>
              <a:rPr lang="en" sz="1007"/>
              <a:t>Conducted a systematic search of academic databases( Google Scholar, Research Gate, LeanPub).</a:t>
            </a:r>
            <a:endParaRPr sz="1007"/>
          </a:p>
          <a:p>
            <a:pPr marL="457200" lvl="0" indent="-292576" algn="l" rtl="0">
              <a:lnSpc>
                <a:spcPct val="95000"/>
              </a:lnSpc>
              <a:spcBef>
                <a:spcPts val="0"/>
              </a:spcBef>
              <a:spcAft>
                <a:spcPts val="0"/>
              </a:spcAft>
              <a:buSzPts val="1008"/>
              <a:buChar char="●"/>
            </a:pPr>
            <a:r>
              <a:rPr lang="en" sz="1007"/>
              <a:t>Utilized specific keywords to pinpoint relevant literature on OS development.</a:t>
            </a:r>
            <a:endParaRPr sz="1007"/>
          </a:p>
          <a:p>
            <a:pPr marL="0" lvl="0" indent="0" algn="l" rtl="0">
              <a:lnSpc>
                <a:spcPct val="95000"/>
              </a:lnSpc>
              <a:spcBef>
                <a:spcPts val="1200"/>
              </a:spcBef>
              <a:spcAft>
                <a:spcPts val="0"/>
              </a:spcAft>
              <a:buSzPts val="852"/>
              <a:buNone/>
            </a:pPr>
            <a:r>
              <a:rPr lang="en" sz="1007"/>
              <a:t>Selection Criteria:</a:t>
            </a:r>
            <a:endParaRPr sz="1007"/>
          </a:p>
          <a:p>
            <a:pPr marL="457200" lvl="0" indent="-292576" algn="l" rtl="0">
              <a:lnSpc>
                <a:spcPct val="95000"/>
              </a:lnSpc>
              <a:spcBef>
                <a:spcPts val="1200"/>
              </a:spcBef>
              <a:spcAft>
                <a:spcPts val="0"/>
              </a:spcAft>
              <a:buSzPts val="1008"/>
              <a:buChar char="●"/>
            </a:pPr>
            <a:r>
              <a:rPr lang="en" sz="1007"/>
              <a:t>Incorporated scholarly articles and books that have been published in the last decade.</a:t>
            </a:r>
            <a:endParaRPr sz="1007"/>
          </a:p>
          <a:p>
            <a:pPr marL="457200" lvl="0" indent="-292576" algn="l" rtl="0">
              <a:lnSpc>
                <a:spcPct val="95000"/>
              </a:lnSpc>
              <a:spcBef>
                <a:spcPts val="0"/>
              </a:spcBef>
              <a:spcAft>
                <a:spcPts val="0"/>
              </a:spcAft>
              <a:buSzPts val="1008"/>
              <a:buChar char="●"/>
            </a:pPr>
            <a:r>
              <a:rPr lang="en" sz="1007"/>
              <a:t>Screened publications based on the relevance and excluding advanced or specialized OS topics.</a:t>
            </a:r>
            <a:endParaRPr sz="1007"/>
          </a:p>
          <a:p>
            <a:pPr marL="0" lvl="0" indent="0" algn="l" rtl="0">
              <a:lnSpc>
                <a:spcPct val="95000"/>
              </a:lnSpc>
              <a:spcBef>
                <a:spcPts val="1200"/>
              </a:spcBef>
              <a:spcAft>
                <a:spcPts val="0"/>
              </a:spcAft>
              <a:buSzPts val="852"/>
              <a:buNone/>
            </a:pPr>
            <a:r>
              <a:rPr lang="en" sz="1007"/>
              <a:t>Review Process:</a:t>
            </a:r>
            <a:endParaRPr sz="1007"/>
          </a:p>
          <a:p>
            <a:pPr marL="457200" lvl="0" indent="-292576" algn="l" rtl="0">
              <a:lnSpc>
                <a:spcPct val="95000"/>
              </a:lnSpc>
              <a:spcBef>
                <a:spcPts val="1200"/>
              </a:spcBef>
              <a:spcAft>
                <a:spcPts val="0"/>
              </a:spcAft>
              <a:buSzPts val="1008"/>
              <a:buChar char="●"/>
            </a:pPr>
            <a:r>
              <a:rPr lang="en" sz="1007"/>
              <a:t>Critically evaluated selected works on fundamentals OS components and user-friendly educational approaches.</a:t>
            </a:r>
            <a:endParaRPr sz="1007"/>
          </a:p>
          <a:p>
            <a:pPr marL="0" lvl="0" indent="0" algn="l" rtl="0">
              <a:lnSpc>
                <a:spcPct val="95000"/>
              </a:lnSpc>
              <a:spcBef>
                <a:spcPts val="1200"/>
              </a:spcBef>
              <a:spcAft>
                <a:spcPts val="0"/>
              </a:spcAft>
              <a:buSzPts val="852"/>
              <a:buNone/>
            </a:pPr>
            <a:r>
              <a:rPr lang="en" sz="1007"/>
              <a:t>Synthesis &amp; Analysis:</a:t>
            </a:r>
            <a:endParaRPr sz="1007"/>
          </a:p>
          <a:p>
            <a:pPr marL="457200" lvl="0" indent="-292576" algn="l" rtl="0">
              <a:lnSpc>
                <a:spcPct val="95000"/>
              </a:lnSpc>
              <a:spcBef>
                <a:spcPts val="1200"/>
              </a:spcBef>
              <a:spcAft>
                <a:spcPts val="0"/>
              </a:spcAft>
              <a:buSzPts val="1008"/>
              <a:buChar char="●"/>
            </a:pPr>
            <a:r>
              <a:rPr lang="en" sz="1007"/>
              <a:t>Identified key elements and recurring patterns in the literature to establish a comprehensive grasp of OS development basics.</a:t>
            </a:r>
            <a:endParaRPr sz="1007"/>
          </a:p>
        </p:txBody>
      </p:sp>
      <p:pic>
        <p:nvPicPr>
          <p:cNvPr id="2" name="9. Methdolgy">
            <a:hlinkClick r:id="" action="ppaction://media"/>
            <a:extLst>
              <a:ext uri="{FF2B5EF4-FFF2-40B4-BE49-F238E27FC236}">
                <a16:creationId xmlns:a16="http://schemas.microsoft.com/office/drawing/2014/main" id="{3DB06532-7D62-5009-558D-2D3AF2ED23F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4507706"/>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332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1285</Words>
  <Application>Microsoft Office PowerPoint</Application>
  <PresentationFormat>On-screen Show (16:9)</PresentationFormat>
  <Paragraphs>88</Paragraphs>
  <Slides>13</Slides>
  <Notes>13</Notes>
  <HiddenSlides>0</HiddenSlides>
  <MMClips>13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Lato</vt:lpstr>
      <vt:lpstr>Montserrat</vt:lpstr>
      <vt:lpstr>Roboto</vt:lpstr>
      <vt:lpstr>Arial</vt:lpstr>
      <vt:lpstr>Focus</vt:lpstr>
      <vt:lpstr>Developing an Operating System from Scratch for Educational Purposes</vt:lpstr>
      <vt:lpstr>Introduction</vt:lpstr>
      <vt:lpstr>Research Problem</vt:lpstr>
      <vt:lpstr>Why software is slow today?</vt:lpstr>
      <vt:lpstr>Why create an OS?</vt:lpstr>
      <vt:lpstr>Research Question</vt:lpstr>
      <vt:lpstr>Aims and Objectives</vt:lpstr>
      <vt:lpstr>Literature Review</vt:lpstr>
      <vt:lpstr>Methodology</vt:lpstr>
      <vt:lpstr>Ethical Considerations</vt:lpstr>
      <vt:lpstr>Artefact Description</vt:lpstr>
      <vt:lpstr>Timeline</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an Operating System from Scratch for Educational Purposes</dc:title>
  <cp:lastModifiedBy>Mustafa Sibai</cp:lastModifiedBy>
  <cp:revision>1</cp:revision>
  <dcterms:modified xsi:type="dcterms:W3CDTF">2023-10-16T22:32:07Z</dcterms:modified>
</cp:coreProperties>
</file>